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67" r:id="rId3"/>
    <p:sldId id="268" r:id="rId4"/>
    <p:sldId id="257" r:id="rId5"/>
    <p:sldId id="303" r:id="rId6"/>
    <p:sldId id="300" r:id="rId7"/>
    <p:sldId id="315" r:id="rId8"/>
    <p:sldId id="312" r:id="rId9"/>
    <p:sldId id="314" r:id="rId10"/>
    <p:sldId id="276" r:id="rId11"/>
    <p:sldId id="279" r:id="rId12"/>
    <p:sldId id="278" r:id="rId13"/>
    <p:sldId id="280" r:id="rId14"/>
    <p:sldId id="281" r:id="rId15"/>
    <p:sldId id="282" r:id="rId16"/>
    <p:sldId id="283" r:id="rId17"/>
    <p:sldId id="284" r:id="rId18"/>
    <p:sldId id="286" r:id="rId19"/>
    <p:sldId id="288" r:id="rId20"/>
    <p:sldId id="289" r:id="rId21"/>
    <p:sldId id="291" r:id="rId22"/>
    <p:sldId id="290" r:id="rId23"/>
    <p:sldId id="269" r:id="rId24"/>
    <p:sldId id="292" r:id="rId25"/>
    <p:sldId id="294" r:id="rId26"/>
    <p:sldId id="277" r:id="rId27"/>
    <p:sldId id="307" r:id="rId28"/>
    <p:sldId id="306" r:id="rId29"/>
    <p:sldId id="270" r:id="rId30"/>
    <p:sldId id="311" r:id="rId31"/>
    <p:sldId id="295" r:id="rId32"/>
    <p:sldId id="299" r:id="rId33"/>
    <p:sldId id="297" r:id="rId34"/>
    <p:sldId id="304" r:id="rId35"/>
    <p:sldId id="305" r:id="rId36"/>
    <p:sldId id="302" r:id="rId37"/>
    <p:sldId id="285" r:id="rId38"/>
    <p:sldId id="296" r:id="rId39"/>
    <p:sldId id="298" r:id="rId40"/>
    <p:sldId id="301" r:id="rId41"/>
    <p:sldId id="308" r:id="rId42"/>
    <p:sldId id="309" r:id="rId43"/>
    <p:sldId id="310" r:id="rId44"/>
    <p:sldId id="271" r:id="rId45"/>
    <p:sldId id="259" r:id="rId46"/>
    <p:sldId id="264" r:id="rId47"/>
  </p:sldIdLst>
  <p:sldSz cx="12192000" cy="6858000"/>
  <p:notesSz cx="6858000" cy="9144000"/>
  <p:embeddedFontLst>
    <p:embeddedFont>
      <p:font typeface="Impact" panose="020B0806030902050204" pitchFamily="34" charset="0"/>
      <p:regular r:id="rId49"/>
    </p:embeddedFont>
    <p:embeddedFont>
      <p:font typeface="Gungsuh" panose="02010600030101010101" charset="-127"/>
      <p:regular r:id="rId50"/>
    </p:embeddedFont>
    <p:embeddedFont>
      <p:font typeface="黑体" panose="02010609060101010101" pitchFamily="49" charset="-122"/>
      <p:regular r:id="rId51"/>
    </p:embeddedFont>
    <p:embeddedFont>
      <p:font typeface="微软雅黑" panose="020B0503020204020204" pitchFamily="34" charset="-122"/>
      <p:regular r:id="rId52"/>
      <p:bold r:id="rId53"/>
    </p:embeddedFont>
    <p:embeddedFont>
      <p:font typeface="Calibri" panose="020F0502020204030204" pitchFamily="34" charset="0"/>
      <p:regular r:id="rId54"/>
      <p:bold r:id="rId55"/>
      <p:italic r:id="rId56"/>
      <p:boldItalic r:id="rId57"/>
    </p:embeddedFont>
    <p:embeddedFont>
      <p:font typeface="幼圆" panose="02010509060101010101" pitchFamily="49" charset="-122"/>
      <p:regular r:id="rId58"/>
    </p:embeddedFont>
    <p:embeddedFont>
      <p:font typeface="等线" panose="02010600030101010101" pitchFamily="2" charset="-122"/>
      <p:regular r:id="rId59"/>
      <p:bold r:id="rId6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p:cViewPr varScale="1">
        <p:scale>
          <a:sx n="83" d="100"/>
          <a:sy n="83" d="100"/>
        </p:scale>
        <p:origin x="701"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2019/1/15</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2019/1/15</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2019/1/15</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2019/1/15</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2019/1/15</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2019/1/15</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2019/1/15</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2019/1/15</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2019/1/15</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2019/1/15</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2019/1/15</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2019/1/15</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2019/1/15</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rPr>
              <a:t>SRS</a:t>
            </a:r>
            <a:r>
              <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rPr>
              <a:t>评审</a:t>
            </a: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同分析师交流与沟通，提出指导者的需求，在开发过程中发现和总结存在的问题和弊端并审查最终结果。</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1320305" y="2294369"/>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1487616" y="1677937"/>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8472198" y="2569517"/>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8573798" y="3047377"/>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8811923" y="2972742"/>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8573798" y="3645553"/>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8945272" y="3706730"/>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436" y="2184141"/>
            <a:ext cx="2733819" cy="273381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a:latin typeface="Arial" panose="020B0604020202020204" pitchFamily="34" charset="0"/>
                <a:cs typeface="Arial" panose="020B0604020202020204" pitchFamily="34" charset="0"/>
              </a:rPr>
              <a:t>指导者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9" name="图片 8"/>
          <p:cNvPicPr>
            <a:picLocks noChangeAspect="1"/>
          </p:cNvPicPr>
          <p:nvPr/>
        </p:nvPicPr>
        <p:blipFill>
          <a:blip r:embed="rId2"/>
          <a:stretch>
            <a:fillRect/>
          </a:stretch>
        </p:blipFill>
        <p:spPr>
          <a:xfrm>
            <a:off x="263514" y="1459018"/>
            <a:ext cx="11732162" cy="442360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124999" y="1571298"/>
            <a:ext cx="12069830" cy="484981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8040162" y="2928853"/>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1055580" y="1426483"/>
            <a:ext cx="5544462" cy="277904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654322" y="1339850"/>
            <a:ext cx="8873832" cy="540543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2083030" y="1887537"/>
            <a:ext cx="9557431" cy="3062249"/>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6.1</a:t>
            </a:r>
            <a:r>
              <a:rPr lang="zh-CN" altLang="zh-CN" sz="2800" b="1" kern="100" dirty="0">
                <a:ea typeface="黑体" panose="02010609060101010101" charset="-122"/>
                <a:cs typeface="Times New Roman" panose="02020603050405020304" pitchFamily="18" charset="0"/>
              </a:rPr>
              <a:t>可用性</a:t>
            </a:r>
          </a:p>
          <a:p>
            <a:pPr algn="just">
              <a:spcAft>
                <a:spcPts val="0"/>
              </a:spcAft>
            </a:pP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需求确认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需求优先级分析</a:t>
            </a: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en-US" altLang="zh-CN" sz="2800" dirty="0" smtClean="0">
                <a:latin typeface="微软雅黑" panose="020B0503020204020204" pitchFamily="34" charset="-122"/>
                <a:ea typeface="微软雅黑" panose="020B0503020204020204" pitchFamily="34" charset="-122"/>
              </a:rPr>
              <a:t>SRS</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小组分工及评价</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2846805"/>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6.2</a:t>
            </a:r>
            <a:r>
              <a:rPr lang="zh-CN" altLang="zh-CN" sz="2800" b="1" kern="100" dirty="0">
                <a:ea typeface="黑体" panose="02010609060101010101" charset="-122"/>
                <a:cs typeface="Times New Roman" panose="02020603050405020304" pitchFamily="18" charset="0"/>
              </a:rPr>
              <a:t>性能</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1696234"/>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6.3</a:t>
            </a:r>
            <a:r>
              <a:rPr lang="zh-CN" altLang="en-US" sz="2800" b="1" kern="100" dirty="0" smtClean="0">
                <a:ea typeface="黑体" panose="02010609060101010101" charset="-122"/>
                <a:cs typeface="Times New Roman" panose="02020603050405020304" pitchFamily="18" charset="0"/>
              </a:rPr>
              <a:t>保密性</a:t>
            </a:r>
            <a:endParaRPr lang="zh-CN" altLang="en-US" sz="2800" b="1" kern="100" dirty="0">
              <a:ea typeface="黑体" panose="02010609060101010101" charset="-122"/>
              <a:cs typeface="Times New Roman" panose="02020603050405020304" pitchFamily="18" charset="0"/>
            </a:endParaRPr>
          </a:p>
          <a:p>
            <a:pPr algn="just">
              <a:lnSpc>
                <a:spcPct val="172000"/>
              </a:lnSpc>
              <a:spcBef>
                <a:spcPts val="1300"/>
              </a:spcBef>
              <a:spcAft>
                <a:spcPts val="1300"/>
              </a:spcAft>
            </a:pPr>
            <a:r>
              <a:rPr lang="zh-CN" altLang="en-US" sz="2000" kern="100" dirty="0">
                <a:latin typeface="+mn-ea"/>
                <a:ea typeface="+mn-ea"/>
                <a:cs typeface="Times New Roman" panose="02020603050405020304" pitchFamily="18" charset="0"/>
              </a:rPr>
              <a:t>所有涉及功能信息或个人身份信息的网络事务，都需进行加密操作。</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1949450" y="1468819"/>
            <a:ext cx="8812473" cy="5001241"/>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6.4</a:t>
            </a:r>
            <a:r>
              <a:rPr lang="zh-CN" altLang="zh-CN" sz="2800" b="1" kern="100" dirty="0" smtClean="0">
                <a:ea typeface="黑体" panose="02010609060101010101" charset="-122"/>
                <a:cs typeface="Times New Roman" panose="02020603050405020304" pitchFamily="18" charset="0"/>
              </a:rPr>
              <a:t>安全性</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）权限控制</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）重要数据加密</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所有涉及功能信息或个人身份信息的网络事务，都需进行加密操作。</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）数据备份</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允许用户进行数据的备份和恢复，以弥补数据的破坏和丢失。</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）记录日志</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本网站能够记录系统运行时所发生的所有错误，包括本机错误和网络错误。这些错误记录便于查找错误的原因。日志同时记录用户的关键性操作信息。</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需求优先级分析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132840"/>
            <a:ext cx="5267325" cy="2435225"/>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4" name="矩形 3"/>
          <p:cNvSpPr/>
          <p:nvPr/>
        </p:nvSpPr>
        <p:spPr>
          <a:xfrm>
            <a:off x="4367856" y="1768252"/>
            <a:ext cx="3070071" cy="833433"/>
          </a:xfrm>
          <a:prstGeom prst="rect">
            <a:avLst/>
          </a:prstGeom>
        </p:spPr>
        <p:txBody>
          <a:bodyPr wrap="none">
            <a:spAutoFit/>
          </a:bodyPr>
          <a:lstStyle/>
          <a:p>
            <a:pPr algn="just">
              <a:lnSpc>
                <a:spcPct val="172000"/>
              </a:lnSpc>
              <a:spcBef>
                <a:spcPts val="1300"/>
              </a:spcBef>
              <a:spcAft>
                <a:spcPts val="1300"/>
              </a:spcAft>
            </a:pPr>
            <a:r>
              <a:rPr lang="zh-CN" altLang="en-US" sz="2800" b="1" kern="100" dirty="0" smtClean="0">
                <a:ea typeface="黑体" panose="02010609060101010101" charset="-122"/>
                <a:cs typeface="Times New Roman" panose="02020603050405020304" pitchFamily="18" charset="0"/>
              </a:rPr>
              <a:t>用户代表相对权重</a:t>
            </a:r>
            <a:endParaRPr lang="zh-CN" altLang="zh-CN" sz="2800" kern="100" dirty="0">
              <a:latin typeface="Calibri" panose="020F0502020204030204" pitchFamily="34" charset="0"/>
              <a:cs typeface="Times New Roman" panose="02020603050405020304" pitchFamily="18" charset="0"/>
            </a:endParaRPr>
          </a:p>
        </p:txBody>
      </p:sp>
      <p:graphicFrame>
        <p:nvGraphicFramePr>
          <p:cNvPr id="5" name="表格 4"/>
          <p:cNvGraphicFramePr>
            <a:graphicFrameLocks noGrp="1"/>
          </p:cNvGraphicFramePr>
          <p:nvPr/>
        </p:nvGraphicFramePr>
        <p:xfrm>
          <a:off x="695549" y="2868230"/>
          <a:ext cx="10800902" cy="731520"/>
        </p:xfrm>
        <a:graphic>
          <a:graphicData uri="http://schemas.openxmlformats.org/drawingml/2006/table">
            <a:tbl>
              <a:tblPr firstRow="1" firstCol="1" bandRow="1">
                <a:tableStyleId>{5C22544A-7EE6-4342-B048-85BDC9FD1C3A}</a:tableStyleId>
              </a:tblPr>
              <a:tblGrid>
                <a:gridCol w="1581784">
                  <a:extLst>
                    <a:ext uri="{9D8B030D-6E8A-4147-A177-3AD203B41FA5}">
                      <a16:colId xmlns:a16="http://schemas.microsoft.com/office/drawing/2014/main" val="20000"/>
                    </a:ext>
                  </a:extLst>
                </a:gridCol>
                <a:gridCol w="1827675">
                  <a:extLst>
                    <a:ext uri="{9D8B030D-6E8A-4147-A177-3AD203B41FA5}">
                      <a16:colId xmlns:a16="http://schemas.microsoft.com/office/drawing/2014/main" val="20001"/>
                    </a:ext>
                  </a:extLst>
                </a:gridCol>
                <a:gridCol w="1757945">
                  <a:extLst>
                    <a:ext uri="{9D8B030D-6E8A-4147-A177-3AD203B41FA5}">
                      <a16:colId xmlns:a16="http://schemas.microsoft.com/office/drawing/2014/main" val="20002"/>
                    </a:ext>
                  </a:extLst>
                </a:gridCol>
                <a:gridCol w="1927989">
                  <a:extLst>
                    <a:ext uri="{9D8B030D-6E8A-4147-A177-3AD203B41FA5}">
                      <a16:colId xmlns:a16="http://schemas.microsoft.com/office/drawing/2014/main" val="20003"/>
                    </a:ext>
                  </a:extLst>
                </a:gridCol>
                <a:gridCol w="1749381">
                  <a:extLst>
                    <a:ext uri="{9D8B030D-6E8A-4147-A177-3AD203B41FA5}">
                      <a16:colId xmlns:a16="http://schemas.microsoft.com/office/drawing/2014/main" val="20004"/>
                    </a:ext>
                  </a:extLst>
                </a:gridCol>
                <a:gridCol w="1956128">
                  <a:extLst>
                    <a:ext uri="{9D8B030D-6E8A-4147-A177-3AD203B41FA5}">
                      <a16:colId xmlns:a16="http://schemas.microsoft.com/office/drawing/2014/main" val="20005"/>
                    </a:ext>
                  </a:extLst>
                </a:gridCol>
              </a:tblGrid>
              <a:tr h="180975">
                <a:tc>
                  <a:txBody>
                    <a:bodyPr/>
                    <a:lstStyle/>
                    <a:p>
                      <a:pPr algn="just">
                        <a:spcAft>
                          <a:spcPts val="0"/>
                        </a:spcAft>
                      </a:pPr>
                      <a:r>
                        <a:rPr lang="zh-CN" sz="2400" kern="100" dirty="0">
                          <a:effectLst/>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指导者用户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学习者用户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管理员用户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游客用户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客户代表</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just">
                        <a:spcAft>
                          <a:spcPts val="0"/>
                        </a:spcAft>
                      </a:pPr>
                      <a:r>
                        <a:rPr lang="zh-CN" sz="2400" kern="100">
                          <a:effectLst/>
                        </a:rPr>
                        <a:t>相对权重</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　</a:t>
                      </a:r>
                      <a:r>
                        <a:rPr lang="en-US" sz="2400" kern="100" dirty="0">
                          <a:effectLst/>
                        </a:rPr>
                        <a:t>0.5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dirty="0">
                          <a:effectLst/>
                        </a:rPr>
                        <a:t>1.5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941388" y="2708940"/>
            <a:ext cx="3359772" cy="1938992"/>
          </a:xfrm>
          <a:prstGeom prst="rect">
            <a:avLst/>
          </a:prstGeom>
        </p:spPr>
        <p:txBody>
          <a:bodyPr wrap="square">
            <a:spAutoFit/>
          </a:bodyPr>
          <a:lstStyle/>
          <a:p>
            <a:pPr>
              <a:buNone/>
            </a:pPr>
            <a:r>
              <a:rPr lang="zh-CN" altLang="en-US" sz="2400" b="1" dirty="0">
                <a:latin typeface="+mn-ea"/>
              </a:rPr>
              <a:t>向所有用户代表发送需求优先级打分表，用户代表将为每个功能的相对损失与相对利益进行打分。</a:t>
            </a:r>
          </a:p>
        </p:txBody>
      </p:sp>
      <p:pic>
        <p:nvPicPr>
          <p:cNvPr id="2" name="图片 1"/>
          <p:cNvPicPr>
            <a:picLocks noChangeAspect="1"/>
          </p:cNvPicPr>
          <p:nvPr/>
        </p:nvPicPr>
        <p:blipFill>
          <a:blip r:embed="rId2"/>
          <a:stretch>
            <a:fillRect/>
          </a:stretch>
        </p:blipFill>
        <p:spPr>
          <a:xfrm>
            <a:off x="5734940" y="1124808"/>
            <a:ext cx="6162182" cy="561646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2" name="矩形 1"/>
          <p:cNvSpPr/>
          <p:nvPr/>
        </p:nvSpPr>
        <p:spPr>
          <a:xfrm>
            <a:off x="1703634" y="1844868"/>
            <a:ext cx="9072756" cy="2308324"/>
          </a:xfrm>
          <a:prstGeom prst="rect">
            <a:avLst/>
          </a:prstGeom>
        </p:spPr>
        <p:txBody>
          <a:bodyPr wrap="square">
            <a:spAutoFit/>
          </a:bodyPr>
          <a:lstStyle/>
          <a:p>
            <a:pPr algn="just">
              <a:spcAft>
                <a:spcPts val="0"/>
              </a:spcAft>
            </a:pPr>
            <a:r>
              <a:rPr lang="zh-CN" altLang="zh-CN" sz="2400" kern="100" dirty="0">
                <a:latin typeface="Times New Roman" panose="02020603050405020304" pitchFamily="18" charset="0"/>
              </a:rPr>
              <a:t>打分标准为：</a:t>
            </a:r>
            <a:r>
              <a:rPr lang="zh-CN" altLang="zh-CN" sz="2400" b="1" kern="100" dirty="0">
                <a:latin typeface="Times New Roman" panose="02020603050405020304" pitchFamily="18" charset="0"/>
              </a:rPr>
              <a:t>打分范围为</a:t>
            </a:r>
            <a:r>
              <a:rPr lang="en-US" altLang="zh-CN" sz="2400" b="1" kern="100" dirty="0">
                <a:latin typeface="Times New Roman" panose="02020603050405020304" pitchFamily="18" charset="0"/>
              </a:rPr>
              <a:t>1-9</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代表影响非常轻微，</a:t>
            </a: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代表影响轻微，</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代表影响较为轻微，</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代表影响一般，</a:t>
            </a:r>
            <a:r>
              <a:rPr lang="en-US" altLang="zh-CN" sz="2400" kern="100" dirty="0">
                <a:latin typeface="Times New Roman" panose="02020603050405020304" pitchFamily="18" charset="0"/>
              </a:rPr>
              <a:t>5</a:t>
            </a:r>
            <a:r>
              <a:rPr lang="zh-CN" altLang="zh-CN" sz="2400" kern="100" dirty="0">
                <a:latin typeface="Times New Roman" panose="02020603050405020304" pitchFamily="18" charset="0"/>
              </a:rPr>
              <a:t>代表影响有点重要，</a:t>
            </a:r>
            <a:r>
              <a:rPr lang="en-US" altLang="zh-CN" sz="2400" kern="100" dirty="0">
                <a:latin typeface="Times New Roman" panose="02020603050405020304" pitchFamily="18" charset="0"/>
              </a:rPr>
              <a:t>6</a:t>
            </a:r>
            <a:r>
              <a:rPr lang="zh-CN" altLang="zh-CN" sz="2400" kern="100" dirty="0">
                <a:latin typeface="Times New Roman" panose="02020603050405020304" pitchFamily="18" charset="0"/>
              </a:rPr>
              <a:t>代表影响较为重要，</a:t>
            </a:r>
            <a:r>
              <a:rPr lang="en-US" altLang="zh-CN" sz="2400" kern="100" dirty="0">
                <a:latin typeface="Times New Roman" panose="02020603050405020304" pitchFamily="18" charset="0"/>
              </a:rPr>
              <a:t>7</a:t>
            </a:r>
            <a:r>
              <a:rPr lang="zh-CN" altLang="zh-CN" sz="2400" kern="100" dirty="0">
                <a:latin typeface="Times New Roman" panose="02020603050405020304" pitchFamily="18" charset="0"/>
              </a:rPr>
              <a:t>代表影响重要，</a:t>
            </a:r>
            <a:r>
              <a:rPr lang="en-US" altLang="zh-CN" sz="2400" kern="100" dirty="0">
                <a:latin typeface="Times New Roman" panose="02020603050405020304" pitchFamily="18" charset="0"/>
              </a:rPr>
              <a:t>8</a:t>
            </a:r>
            <a:r>
              <a:rPr lang="zh-CN" altLang="zh-CN" sz="2400" kern="100" dirty="0">
                <a:latin typeface="Times New Roman" panose="02020603050405020304" pitchFamily="18" charset="0"/>
              </a:rPr>
              <a:t>代表影响很重要，</a:t>
            </a:r>
            <a:r>
              <a:rPr lang="en-US" altLang="zh-CN" sz="2400" kern="100" dirty="0">
                <a:latin typeface="Times New Roman" panose="02020603050405020304" pitchFamily="18" charset="0"/>
              </a:rPr>
              <a:t>9</a:t>
            </a:r>
            <a:r>
              <a:rPr lang="zh-CN" altLang="zh-CN" sz="2400" kern="100" dirty="0">
                <a:latin typeface="Times New Roman" panose="02020603050405020304" pitchFamily="18" charset="0"/>
              </a:rPr>
              <a:t>代表极具影响。</a:t>
            </a:r>
          </a:p>
          <a:p>
            <a:pPr algn="just">
              <a:spcAft>
                <a:spcPts val="0"/>
              </a:spcAft>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a:p>
            <a:pPr algn="just">
              <a:spcAft>
                <a:spcPts val="0"/>
              </a:spcAft>
            </a:pPr>
            <a:r>
              <a:rPr lang="zh-CN" altLang="zh-CN" sz="2400" kern="100" dirty="0">
                <a:latin typeface="Times New Roman" panose="02020603050405020304" pitchFamily="18" charset="0"/>
              </a:rPr>
              <a:t>优先级采用</a:t>
            </a:r>
            <a:r>
              <a:rPr lang="en-US" altLang="zh-CN" sz="2400" kern="100" dirty="0">
                <a:latin typeface="Times New Roman" panose="02020603050405020304" pitchFamily="18" charset="0"/>
              </a:rPr>
              <a:t>QFD</a:t>
            </a:r>
            <a:r>
              <a:rPr lang="zh-CN" altLang="zh-CN" sz="2400" kern="100" dirty="0">
                <a:latin typeface="Times New Roman" panose="02020603050405020304" pitchFamily="18" charset="0"/>
              </a:rPr>
              <a:t>算法。公式：优先级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1951520" y="2204898"/>
            <a:ext cx="3359772" cy="1938992"/>
          </a:xfrm>
          <a:prstGeom prst="rect">
            <a:avLst/>
          </a:prstGeom>
        </p:spPr>
        <p:txBody>
          <a:bodyPr wrap="square">
            <a:spAutoFit/>
          </a:bodyPr>
          <a:lstStyle/>
          <a:p>
            <a:pPr>
              <a:buNone/>
            </a:pPr>
            <a:r>
              <a:rPr lang="zh-CN" altLang="en-US" sz="2400" b="1" dirty="0">
                <a:latin typeface="+mn-ea"/>
              </a:rPr>
              <a:t>由项目</a:t>
            </a:r>
            <a:r>
              <a:rPr lang="zh-CN" altLang="en-US" sz="2400" b="1" dirty="0" smtClean="0">
                <a:latin typeface="+mn-ea"/>
              </a:rPr>
              <a:t>经理和开发者代表协商为</a:t>
            </a:r>
            <a:r>
              <a:rPr lang="zh-CN" altLang="en-US" sz="2400" b="1" dirty="0">
                <a:latin typeface="+mn-ea"/>
              </a:rPr>
              <a:t>相对成本和相对风险进行打分，并用</a:t>
            </a:r>
            <a:r>
              <a:rPr lang="en-US" altLang="zh-CN" sz="2400" b="1" dirty="0">
                <a:latin typeface="+mn-ea"/>
              </a:rPr>
              <a:t>QFD</a:t>
            </a:r>
            <a:r>
              <a:rPr lang="zh-CN" altLang="en-US" sz="2400" b="1" dirty="0">
                <a:latin typeface="+mn-ea"/>
              </a:rPr>
              <a:t>算法算出最终的优先级。</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dirty="0" smtClean="0">
                <a:solidFill>
                  <a:schemeClr val="bg1"/>
                </a:solidFill>
                <a:latin typeface="微软雅黑" panose="020B0503020204020204" pitchFamily="34" charset="-122"/>
                <a:ea typeface="微软雅黑" panose="020B0503020204020204" pitchFamily="34" charset="-122"/>
              </a:rPr>
              <a:t>SRS</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需求确认</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38585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a:t>
            </a:r>
            <a:endParaRPr lang="en-US" altLang="zh-CN" sz="2400" b="1" dirty="0" smtClean="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5087916" y="2780946"/>
            <a:ext cx="6964556" cy="136835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pic>
        <p:nvPicPr>
          <p:cNvPr id="3" name="图片 2"/>
          <p:cNvPicPr>
            <a:picLocks noChangeAspect="1"/>
          </p:cNvPicPr>
          <p:nvPr/>
        </p:nvPicPr>
        <p:blipFill>
          <a:blip r:embed="rId2"/>
          <a:stretch>
            <a:fillRect/>
          </a:stretch>
        </p:blipFill>
        <p:spPr>
          <a:xfrm>
            <a:off x="3826116" y="4196649"/>
            <a:ext cx="6734175" cy="1171575"/>
          </a:xfrm>
          <a:prstGeom prst="rect">
            <a:avLst/>
          </a:prstGeom>
        </p:spPr>
      </p:pic>
      <p:pic>
        <p:nvPicPr>
          <p:cNvPr id="4" name="图片 3"/>
          <p:cNvPicPr>
            <a:picLocks noChangeAspect="1"/>
          </p:cNvPicPr>
          <p:nvPr/>
        </p:nvPicPr>
        <p:blipFill>
          <a:blip r:embed="rId3"/>
          <a:stretch>
            <a:fillRect/>
          </a:stretch>
        </p:blipFill>
        <p:spPr>
          <a:xfrm>
            <a:off x="3791808" y="1964800"/>
            <a:ext cx="6667500" cy="16573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pic>
        <p:nvPicPr>
          <p:cNvPr id="2" name="图片 1"/>
          <p:cNvPicPr>
            <a:picLocks noChangeAspect="1"/>
          </p:cNvPicPr>
          <p:nvPr/>
        </p:nvPicPr>
        <p:blipFill>
          <a:blip r:embed="rId2"/>
          <a:stretch>
            <a:fillRect/>
          </a:stretch>
        </p:blipFill>
        <p:spPr>
          <a:xfrm>
            <a:off x="2588202" y="2248580"/>
            <a:ext cx="6772275" cy="1247775"/>
          </a:xfrm>
          <a:prstGeom prst="rect">
            <a:avLst/>
          </a:prstGeom>
        </p:spPr>
      </p:pic>
      <p:pic>
        <p:nvPicPr>
          <p:cNvPr id="3" name="图片 2"/>
          <p:cNvPicPr>
            <a:picLocks noChangeAspect="1"/>
          </p:cNvPicPr>
          <p:nvPr/>
        </p:nvPicPr>
        <p:blipFill>
          <a:blip r:embed="rId3"/>
          <a:stretch>
            <a:fillRect/>
          </a:stretch>
        </p:blipFill>
        <p:spPr>
          <a:xfrm>
            <a:off x="2588202" y="4176842"/>
            <a:ext cx="6686550" cy="8763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335520" y="2852952"/>
            <a:ext cx="2749471" cy="400110"/>
          </a:xfrm>
          <a:prstGeom prst="rect">
            <a:avLst/>
          </a:prstGeom>
          <a:noFill/>
        </p:spPr>
        <p:txBody>
          <a:bodyPr wrap="none" rtlCol="0">
            <a:spAutoFit/>
          </a:bodyPr>
          <a:lstStyle/>
          <a:p>
            <a:r>
              <a:rPr lang="zh-CN" altLang="en-US" sz="2000" dirty="0" smtClean="0"/>
              <a:t>管理员实例管理用例图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72" y="1382566"/>
            <a:ext cx="8280690" cy="507371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8" y="219440"/>
            <a:ext cx="5817969" cy="662880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64" y="40796"/>
            <a:ext cx="5987934" cy="6806369"/>
          </a:xfrm>
          <a:prstGeom prst="rect">
            <a:avLst/>
          </a:prstGeom>
        </p:spPr>
      </p:pic>
      <p:pic>
        <p:nvPicPr>
          <p:cNvPr id="3" name="图片 2"/>
          <p:cNvPicPr>
            <a:picLocks noChangeAspect="1"/>
          </p:cNvPicPr>
          <p:nvPr/>
        </p:nvPicPr>
        <p:blipFill>
          <a:blip r:embed="rId3"/>
          <a:stretch>
            <a:fillRect/>
          </a:stretch>
        </p:blipFill>
        <p:spPr>
          <a:xfrm>
            <a:off x="695551" y="1363917"/>
            <a:ext cx="5389014" cy="54391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99" y="620767"/>
            <a:ext cx="6559101" cy="5853116"/>
          </a:xfrm>
          <a:prstGeom prst="rect">
            <a:avLst/>
          </a:prstGeom>
        </p:spPr>
      </p:pic>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学习者新建实例对话框图</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矩形 1"/>
          <p:cNvSpPr/>
          <p:nvPr/>
        </p:nvSpPr>
        <p:spPr>
          <a:xfrm>
            <a:off x="2554512" y="2024022"/>
            <a:ext cx="6624552" cy="1908215"/>
          </a:xfrm>
          <a:prstGeom prst="rect">
            <a:avLst/>
          </a:prstGeom>
        </p:spPr>
        <p:txBody>
          <a:bodyPr wrap="square">
            <a:spAutoFit/>
          </a:bodyPr>
          <a:lstStyle/>
          <a:p>
            <a:pPr indent="266700" algn="just">
              <a:spcAft>
                <a:spcPts val="0"/>
              </a:spcAft>
            </a:pPr>
            <a:r>
              <a:rPr lang="zh-CN" altLang="en-US" sz="2800" kern="100" dirty="0" smtClean="0">
                <a:latin typeface="+mn-ea"/>
                <a:ea typeface="+mn-ea"/>
                <a:cs typeface="Times New Roman" panose="02020603050405020304" pitchFamily="18" charset="0"/>
              </a:rPr>
              <a:t>编写</a:t>
            </a:r>
            <a:r>
              <a:rPr lang="en-US" altLang="zh-CN" sz="2800" kern="100" dirty="0" smtClean="0">
                <a:latin typeface="+mn-ea"/>
                <a:ea typeface="+mn-ea"/>
                <a:cs typeface="Times New Roman" panose="02020603050405020304" pitchFamily="18" charset="0"/>
              </a:rPr>
              <a:t>《SRS》</a:t>
            </a:r>
            <a:r>
              <a:rPr lang="zh-CN" altLang="en-US" sz="2800" kern="100" dirty="0" smtClean="0">
                <a:latin typeface="+mn-ea"/>
                <a:ea typeface="+mn-ea"/>
                <a:cs typeface="Times New Roman" panose="02020603050405020304" pitchFamily="18" charset="0"/>
              </a:rPr>
              <a:t>目的</a:t>
            </a:r>
            <a:endParaRPr lang="en-US" altLang="zh-CN" sz="2800" kern="100" dirty="0" smtClean="0">
              <a:latin typeface="+mn-ea"/>
              <a:ea typeface="+mn-ea"/>
              <a:cs typeface="Times New Roman" panose="02020603050405020304" pitchFamily="18" charset="0"/>
            </a:endParaRPr>
          </a:p>
          <a:p>
            <a:pPr indent="266700" algn="just">
              <a:spcAft>
                <a:spcPts val="0"/>
              </a:spcAft>
            </a:pPr>
            <a:r>
              <a:rPr lang="zh-CN" altLang="zh-CN" kern="100" dirty="0" smtClean="0">
                <a:latin typeface="+mn-ea"/>
                <a:ea typeface="+mn-ea"/>
                <a:cs typeface="Times New Roman" panose="02020603050405020304" pitchFamily="18" charset="0"/>
              </a:rPr>
              <a:t>本需求规格说明书对“基于项目的案例教学系统”做了全面的用户需求分析，包括了</a:t>
            </a:r>
            <a:r>
              <a:rPr lang="zh-CN" altLang="en-US" kern="100" dirty="0" smtClean="0">
                <a:latin typeface="+mn-ea"/>
                <a:ea typeface="+mn-ea"/>
                <a:cs typeface="Times New Roman" panose="02020603050405020304" pitchFamily="18" charset="0"/>
              </a:rPr>
              <a:t>指导者</a:t>
            </a:r>
            <a:r>
              <a:rPr lang="zh-CN" altLang="zh-CN" kern="100" dirty="0" smtClean="0">
                <a:latin typeface="+mn-ea"/>
                <a:ea typeface="+mn-ea"/>
                <a:cs typeface="Times New Roman" panose="02020603050405020304" pitchFamily="18" charset="0"/>
              </a:rPr>
              <a:t>，</a:t>
            </a:r>
            <a:r>
              <a:rPr lang="zh-CN" altLang="en-US" kern="100" dirty="0" smtClean="0">
                <a:latin typeface="+mn-ea"/>
                <a:ea typeface="+mn-ea"/>
                <a:cs typeface="Times New Roman" panose="02020603050405020304" pitchFamily="18" charset="0"/>
              </a:rPr>
              <a:t>学习者</a:t>
            </a:r>
            <a:r>
              <a:rPr lang="zh-CN" altLang="zh-CN" kern="100" dirty="0" smtClean="0">
                <a:latin typeface="+mn-ea"/>
                <a:ea typeface="+mn-ea"/>
                <a:cs typeface="Times New Roman" panose="02020603050405020304" pitchFamily="18" charset="0"/>
              </a:rPr>
              <a:t>，管理员，游客。明确软件必要的功能性需求以及非功能性需求，界面以及用例，使研究人员和开发人员能够清楚的了解该系统的功能与用户需求，并以此为依据对之后的后续工作起一个参照和标准的作用。</a:t>
            </a:r>
            <a:endParaRPr lang="zh-CN" altLang="zh-CN" sz="1400" kern="100" dirty="0">
              <a:latin typeface="+mn-ea"/>
              <a:ea typeface="+mn-ea"/>
              <a:cs typeface="Times New Roman" panose="02020603050405020304" pitchFamily="18" charset="0"/>
            </a:endParaRPr>
          </a:p>
        </p:txBody>
      </p:sp>
      <p:sp>
        <p:nvSpPr>
          <p:cNvPr id="3" name="矩形 2"/>
          <p:cNvSpPr/>
          <p:nvPr/>
        </p:nvSpPr>
        <p:spPr>
          <a:xfrm>
            <a:off x="2636645" y="4109878"/>
            <a:ext cx="2698175" cy="523220"/>
          </a:xfrm>
          <a:prstGeom prst="rect">
            <a:avLst/>
          </a:prstGeom>
        </p:spPr>
        <p:txBody>
          <a:bodyPr wrap="none">
            <a:spAutoFit/>
          </a:bodyPr>
          <a:lstStyle/>
          <a:p>
            <a:pPr algn="ctr" eaLnBrk="1" hangingPunct="1"/>
            <a:r>
              <a:rPr lang="en-US" altLang="zh-CN" sz="2800" dirty="0">
                <a:cs typeface="Arial" panose="020B0604020202020204" pitchFamily="34" charset="0"/>
              </a:rPr>
              <a:t>《</a:t>
            </a:r>
            <a:r>
              <a:rPr lang="zh-CN" altLang="en-US" sz="2800" dirty="0">
                <a:cs typeface="Arial" panose="020B0604020202020204" pitchFamily="34" charset="0"/>
              </a:rPr>
              <a:t>愿景与范围</a:t>
            </a:r>
            <a:r>
              <a:rPr lang="en-US" altLang="zh-CN" sz="2800" dirty="0">
                <a:cs typeface="Arial" panose="020B0604020202020204" pitchFamily="34" charset="0"/>
              </a:rPr>
              <a:t>》</a:t>
            </a:r>
            <a:endParaRPr lang="zh-CN" altLang="en-US" sz="2800" dirty="0">
              <a:cs typeface="Arial" panose="020B0604020202020204" pitchFamily="34" charset="0"/>
            </a:endParaRPr>
          </a:p>
        </p:txBody>
      </p:sp>
      <p:sp>
        <p:nvSpPr>
          <p:cNvPr id="19" name="矩形 34"/>
          <p:cNvSpPr>
            <a:spLocks noChangeArrowheads="1"/>
          </p:cNvSpPr>
          <p:nvPr/>
        </p:nvSpPr>
        <p:spPr bwMode="auto">
          <a:xfrm>
            <a:off x="2737007" y="4811043"/>
            <a:ext cx="5195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latin typeface="Arial" panose="020B0604020202020204" pitchFamily="34" charset="0"/>
              </a:rPr>
              <a:t>定义项目的目标及实现范围。</a:t>
            </a:r>
            <a:endParaRPr lang="zh-CN" altLang="en-US" sz="20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管理员添加实例顺序图</a:t>
            </a:r>
            <a:endParaRPr lang="zh-CN" altLang="en-US" sz="2000" dirty="0"/>
          </a:p>
        </p:txBody>
      </p:sp>
      <p:pic>
        <p:nvPicPr>
          <p:cNvPr id="2" name="图片 1"/>
          <p:cNvPicPr>
            <a:picLocks noChangeAspect="1"/>
          </p:cNvPicPr>
          <p:nvPr/>
        </p:nvPicPr>
        <p:blipFill>
          <a:blip r:embed="rId2"/>
          <a:stretch>
            <a:fillRect/>
          </a:stretch>
        </p:blipFill>
        <p:spPr>
          <a:xfrm>
            <a:off x="1703634" y="1372129"/>
            <a:ext cx="9525419" cy="4720082"/>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399347" y="71373"/>
            <a:ext cx="7008553" cy="6453252"/>
          </a:xfrm>
          <a:prstGeom prst="rect">
            <a:avLst/>
          </a:prstGeom>
        </p:spPr>
      </p:pic>
      <p:pic>
        <p:nvPicPr>
          <p:cNvPr id="3" name="图片 2"/>
          <p:cNvPicPr>
            <a:picLocks noChangeAspect="1"/>
          </p:cNvPicPr>
          <p:nvPr/>
        </p:nvPicPr>
        <p:blipFill>
          <a:blip r:embed="rId3"/>
          <a:stretch>
            <a:fillRect/>
          </a:stretch>
        </p:blipFill>
        <p:spPr>
          <a:xfrm>
            <a:off x="119502" y="3861036"/>
            <a:ext cx="5115218" cy="103097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847646" y="1844868"/>
            <a:ext cx="7781925" cy="714375"/>
          </a:xfrm>
          <a:prstGeom prst="rect">
            <a:avLst/>
          </a:prstGeom>
        </p:spPr>
      </p:pic>
      <p:pic>
        <p:nvPicPr>
          <p:cNvPr id="5" name="图片 4"/>
          <p:cNvPicPr>
            <a:picLocks noChangeAspect="1"/>
          </p:cNvPicPr>
          <p:nvPr/>
        </p:nvPicPr>
        <p:blipFill>
          <a:blip r:embed="rId3"/>
          <a:stretch>
            <a:fillRect/>
          </a:stretch>
        </p:blipFill>
        <p:spPr>
          <a:xfrm>
            <a:off x="1949450" y="2416561"/>
            <a:ext cx="7820025" cy="647700"/>
          </a:xfrm>
          <a:prstGeom prst="rect">
            <a:avLst/>
          </a:prstGeom>
        </p:spPr>
      </p:pic>
      <p:sp>
        <p:nvSpPr>
          <p:cNvPr id="10" name="矩形 9"/>
          <p:cNvSpPr/>
          <p:nvPr/>
        </p:nvSpPr>
        <p:spPr>
          <a:xfrm>
            <a:off x="2132846" y="3587826"/>
            <a:ext cx="7485416" cy="954107"/>
          </a:xfrm>
          <a:prstGeom prst="rect">
            <a:avLst/>
          </a:prstGeom>
        </p:spPr>
        <p:txBody>
          <a:bodyPr wrap="square">
            <a:spAutoFit/>
          </a:bodyPr>
          <a:lstStyle/>
          <a:p>
            <a:r>
              <a:rPr lang="zh-CN" altLang="en-US" sz="2800" dirty="0" smtClean="0"/>
              <a:t>评审中，发现了</a:t>
            </a:r>
            <a:r>
              <a:rPr lang="en-US" altLang="zh-CN" sz="2800" dirty="0" smtClean="0"/>
              <a:t>SRS</a:t>
            </a:r>
            <a:r>
              <a:rPr lang="zh-CN" altLang="en-US" sz="2800" dirty="0" smtClean="0"/>
              <a:t>中用例描述与测试用例的排版未统一。</a:t>
            </a:r>
            <a:endParaRPr lang="zh-CN" alt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2377289" y="1844868"/>
            <a:ext cx="7572375" cy="1514475"/>
          </a:xfrm>
          <a:prstGeom prst="rect">
            <a:avLst/>
          </a:prstGeom>
        </p:spPr>
      </p:pic>
      <p:pic>
        <p:nvPicPr>
          <p:cNvPr id="8" name="图片 7"/>
          <p:cNvPicPr>
            <a:picLocks noChangeAspect="1"/>
          </p:cNvPicPr>
          <p:nvPr/>
        </p:nvPicPr>
        <p:blipFill>
          <a:blip r:embed="rId3"/>
          <a:stretch>
            <a:fillRect/>
          </a:stretch>
        </p:blipFill>
        <p:spPr>
          <a:xfrm>
            <a:off x="2510638" y="3501006"/>
            <a:ext cx="7305675" cy="117157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小组分工及评价</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表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8063"/>
            <a:ext cx="53276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合 71"/>
          <p:cNvGrpSpPr/>
          <p:nvPr/>
        </p:nvGrpSpPr>
        <p:grpSpPr bwMode="auto">
          <a:xfrm rot="10800000">
            <a:off x="3562350" y="4486275"/>
            <a:ext cx="1036638" cy="315913"/>
            <a:chOff x="0" y="0"/>
            <a:chExt cx="1620032" cy="504056"/>
          </a:xfrm>
        </p:grpSpPr>
        <p:sp>
          <p:nvSpPr>
            <p:cNvPr id="17457" name="直接连接符 72"/>
            <p:cNvSpPr>
              <a:spLocks noChangeShapeType="1"/>
            </p:cNvSpPr>
            <p:nvPr/>
          </p:nvSpPr>
          <p:spPr bwMode="auto">
            <a:xfrm flipV="1">
              <a:off x="0" y="0"/>
              <a:ext cx="288032" cy="504056"/>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8" name="直接连接符 73"/>
            <p:cNvSpPr>
              <a:spLocks noChangeShapeType="1"/>
            </p:cNvSpPr>
            <p:nvPr/>
          </p:nvSpPr>
          <p:spPr bwMode="auto">
            <a:xfrm>
              <a:off x="288032" y="0"/>
              <a:ext cx="1332000" cy="1"/>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组合 68"/>
          <p:cNvGrpSpPr/>
          <p:nvPr/>
        </p:nvGrpSpPr>
        <p:grpSpPr bwMode="auto">
          <a:xfrm flipH="1">
            <a:off x="3867150" y="2205038"/>
            <a:ext cx="1274763" cy="504825"/>
            <a:chOff x="0" y="0"/>
            <a:chExt cx="1620032" cy="504056"/>
          </a:xfrm>
        </p:grpSpPr>
        <p:sp>
          <p:nvSpPr>
            <p:cNvPr id="17455" name="直接连接符 69"/>
            <p:cNvSpPr>
              <a:spLocks noChangeShapeType="1"/>
            </p:cNvSpPr>
            <p:nvPr/>
          </p:nvSpPr>
          <p:spPr bwMode="auto">
            <a:xfrm flipV="1">
              <a:off x="0" y="0"/>
              <a:ext cx="288032" cy="504056"/>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6" name="直接连接符 70"/>
            <p:cNvSpPr>
              <a:spLocks noChangeShapeType="1"/>
            </p:cNvSpPr>
            <p:nvPr/>
          </p:nvSpPr>
          <p:spPr bwMode="auto">
            <a:xfrm>
              <a:off x="288032" y="0"/>
              <a:ext cx="1332000" cy="1"/>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组合 28"/>
          <p:cNvGrpSpPr/>
          <p:nvPr/>
        </p:nvGrpSpPr>
        <p:grpSpPr bwMode="auto">
          <a:xfrm>
            <a:off x="6743700" y="2206625"/>
            <a:ext cx="1619250" cy="503238"/>
            <a:chOff x="0" y="0"/>
            <a:chExt cx="1620032" cy="504056"/>
          </a:xfrm>
        </p:grpSpPr>
        <p:sp>
          <p:nvSpPr>
            <p:cNvPr id="17453" name="直接连接符 25"/>
            <p:cNvSpPr>
              <a:spLocks noChangeShapeType="1"/>
            </p:cNvSpPr>
            <p:nvPr/>
          </p:nvSpPr>
          <p:spPr bwMode="auto">
            <a:xfrm flipV="1">
              <a:off x="0" y="0"/>
              <a:ext cx="288032" cy="504056"/>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4" name="直接连接符 27"/>
            <p:cNvSpPr>
              <a:spLocks noChangeShapeType="1"/>
            </p:cNvSpPr>
            <p:nvPr/>
          </p:nvSpPr>
          <p:spPr bwMode="auto">
            <a:xfrm>
              <a:off x="288032" y="0"/>
              <a:ext cx="1332000" cy="1"/>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小组分工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7422" name="组合 75"/>
          <p:cNvGrpSpPr/>
          <p:nvPr/>
        </p:nvGrpSpPr>
        <p:grpSpPr bwMode="auto">
          <a:xfrm rot="10800000" flipH="1">
            <a:off x="7175500" y="4625975"/>
            <a:ext cx="1238250" cy="420688"/>
            <a:chOff x="0" y="0"/>
            <a:chExt cx="1620032" cy="504056"/>
          </a:xfrm>
        </p:grpSpPr>
        <p:sp>
          <p:nvSpPr>
            <p:cNvPr id="17427" name="直接连接符 76"/>
            <p:cNvSpPr>
              <a:spLocks noChangeShapeType="1"/>
            </p:cNvSpPr>
            <p:nvPr/>
          </p:nvSpPr>
          <p:spPr bwMode="auto">
            <a:xfrm flipV="1">
              <a:off x="0" y="0"/>
              <a:ext cx="288032" cy="504056"/>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28" name="直接连接符 77"/>
            <p:cNvSpPr>
              <a:spLocks noChangeShapeType="1"/>
            </p:cNvSpPr>
            <p:nvPr/>
          </p:nvSpPr>
          <p:spPr bwMode="auto">
            <a:xfrm>
              <a:off x="288032" y="0"/>
              <a:ext cx="1332000" cy="1"/>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25" name="文本框 80"/>
          <p:cNvSpPr>
            <a:spLocks noChangeArrowheads="1"/>
          </p:cNvSpPr>
          <p:nvPr/>
        </p:nvSpPr>
        <p:spPr bwMode="auto">
          <a:xfrm>
            <a:off x="4752701" y="836234"/>
            <a:ext cx="292991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陈依伦</a:t>
            </a:r>
            <a:r>
              <a:rPr lang="en-US" altLang="zh-CN" sz="2000" dirty="0" smtClean="0">
                <a:latin typeface="造字工房悦黑体验版纤细体"/>
                <a:ea typeface="造字工房悦黑体验版纤细体"/>
                <a:cs typeface="造字工房悦黑体验版纤细体"/>
                <a:sym typeface="造字工房悦黑体验版纤细体"/>
              </a:rPr>
              <a:t>90</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需求跟踪矩阵导出、</a:t>
            </a:r>
            <a:r>
              <a:rPr lang="en-US" altLang="zh-CN" sz="2000" dirty="0" smtClean="0">
                <a:latin typeface="造字工房悦黑体验版纤细体"/>
                <a:ea typeface="造字工房悦黑体验版纤细体"/>
                <a:cs typeface="造字工房悦黑体验版纤细体"/>
                <a:sym typeface="造字工房悦黑体验版纤细体"/>
              </a:rPr>
              <a:t>okit</a:t>
            </a:r>
            <a:r>
              <a:rPr lang="zh-CN" altLang="en-US" sz="2000" dirty="0" smtClean="0">
                <a:latin typeface="造字工房悦黑体验版纤细体"/>
                <a:ea typeface="造字工房悦黑体验版纤细体"/>
                <a:cs typeface="造字工房悦黑体验版纤细体"/>
                <a:sym typeface="造字工房悦黑体验版纤细体"/>
              </a:rPr>
              <a:t>管理、会议的记录</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1" name="文本框 80"/>
          <p:cNvSpPr>
            <a:spLocks noChangeArrowheads="1"/>
          </p:cNvSpPr>
          <p:nvPr/>
        </p:nvSpPr>
        <p:spPr bwMode="auto">
          <a:xfrm>
            <a:off x="1335364" y="1940422"/>
            <a:ext cx="2744467"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吕煜杰</a:t>
            </a:r>
            <a:r>
              <a:rPr lang="en-US" altLang="zh-CN" sz="2000" dirty="0" smtClean="0">
                <a:latin typeface="造字工房悦黑体验版纤细体"/>
                <a:ea typeface="造字工房悦黑体验版纤细体"/>
                <a:cs typeface="造字工房悦黑体验版纤细体"/>
                <a:sym typeface="造字工房悦黑体验版纤细体"/>
              </a:rPr>
              <a:t>88</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甘特图修改、</a:t>
            </a: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会议、学习者需求跟踪矩阵</a:t>
            </a:r>
          </a:p>
        </p:txBody>
      </p:sp>
      <p:sp>
        <p:nvSpPr>
          <p:cNvPr id="52" name="文本框 80"/>
          <p:cNvSpPr>
            <a:spLocks noChangeArrowheads="1"/>
          </p:cNvSpPr>
          <p:nvPr/>
        </p:nvSpPr>
        <p:spPr bwMode="auto">
          <a:xfrm>
            <a:off x="8615362" y="1857624"/>
            <a:ext cx="27370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马益</a:t>
            </a:r>
            <a:r>
              <a:rPr lang="zh-CN" altLang="en-US" sz="2000" dirty="0" smtClean="0">
                <a:latin typeface="造字工房悦黑体验版纤细体"/>
                <a:ea typeface="造字工房悦黑体验版纤细体"/>
                <a:cs typeface="造字工房悦黑体验版纤细体"/>
                <a:sym typeface="造字工房悦黑体验版纤细体"/>
              </a:rPr>
              <a:t>亮</a:t>
            </a:r>
            <a:r>
              <a:rPr lang="en-US" altLang="zh-CN" sz="2000" dirty="0" smtClean="0">
                <a:latin typeface="造字工房悦黑体验版纤细体"/>
                <a:ea typeface="造字工房悦黑体验版纤细体"/>
                <a:cs typeface="造字工房悦黑体验版纤细体"/>
                <a:sym typeface="造字工房悦黑体验版纤细体"/>
              </a:rPr>
              <a:t>89</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PPT</a:t>
            </a:r>
            <a:r>
              <a:rPr lang="zh-CN" altLang="en-US" sz="2000" dirty="0">
                <a:latin typeface="造字工房悦黑体验版纤细体"/>
                <a:ea typeface="造字工房悦黑体验版纤细体"/>
                <a:cs typeface="造字工房悦黑体验版纤细体"/>
                <a:sym typeface="造字工房悦黑体验版纤细体"/>
              </a:rPr>
              <a:t>编写、管理员代表需求跟踪矩阵</a:t>
            </a:r>
          </a:p>
        </p:txBody>
      </p:sp>
      <p:sp>
        <p:nvSpPr>
          <p:cNvPr id="53" name="文本框 80"/>
          <p:cNvSpPr>
            <a:spLocks noChangeArrowheads="1"/>
          </p:cNvSpPr>
          <p:nvPr/>
        </p:nvSpPr>
        <p:spPr bwMode="auto">
          <a:xfrm>
            <a:off x="1351576" y="4451598"/>
            <a:ext cx="2210771"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陈佳</a:t>
            </a:r>
            <a:r>
              <a:rPr lang="zh-CN" altLang="en-US" sz="2000" dirty="0" smtClean="0">
                <a:latin typeface="造字工房悦黑体验版纤细体"/>
                <a:ea typeface="造字工房悦黑体验版纤细体"/>
                <a:cs typeface="造字工房悦黑体验版纤细体"/>
                <a:sym typeface="造字工房悦黑体验版纤细体"/>
              </a:rPr>
              <a:t>敏</a:t>
            </a:r>
            <a:r>
              <a:rPr lang="en-US" altLang="zh-CN" sz="2000" dirty="0" smtClean="0">
                <a:latin typeface="造字工房悦黑体验版纤细体"/>
                <a:ea typeface="造字工房悦黑体验版纤细体"/>
                <a:cs typeface="造字工房悦黑体验版纤细体"/>
                <a:sym typeface="造字工房悦黑体验版纤细体"/>
              </a:rPr>
              <a:t>91</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指导者需求跟踪矩阵、问题检查表填写</a:t>
            </a:r>
          </a:p>
        </p:txBody>
      </p:sp>
      <p:sp>
        <p:nvSpPr>
          <p:cNvPr id="54" name="文本框 80"/>
          <p:cNvSpPr>
            <a:spLocks noChangeArrowheads="1"/>
          </p:cNvSpPr>
          <p:nvPr/>
        </p:nvSpPr>
        <p:spPr bwMode="auto">
          <a:xfrm>
            <a:off x="8596982" y="4625975"/>
            <a:ext cx="24449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徐毓茜</a:t>
            </a:r>
            <a:r>
              <a:rPr lang="en-US" altLang="zh-CN" sz="2000" dirty="0" smtClean="0">
                <a:latin typeface="造字工房悦黑体验版纤细体"/>
                <a:ea typeface="造字工房悦黑体验版纤细体"/>
                <a:cs typeface="造字工房悦黑体验版纤细体"/>
                <a:sym typeface="造字工房悦黑体验版纤细体"/>
              </a:rPr>
              <a:t>92</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章程、变更申请书、变更影响分析报告</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1703634" y="2132892"/>
            <a:ext cx="8928744" cy="2862322"/>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传统的学习系统，是以强调理论知识点的学习为主的学习系统。这种</a:t>
            </a:r>
            <a:r>
              <a:rPr lang="zh-CN" altLang="zh-CN" kern="100" dirty="0" smtClean="0">
                <a:latin typeface="Calibri" panose="020F0502020204030204" pitchFamily="34" charset="0"/>
                <a:cs typeface="Times New Roman" panose="02020603050405020304" pitchFamily="18" charset="0"/>
              </a:rPr>
              <a:t>学习系统</a:t>
            </a:r>
            <a:r>
              <a:rPr lang="zh-CN" altLang="zh-CN" kern="100" dirty="0">
                <a:latin typeface="Calibri" panose="020F0502020204030204" pitchFamily="34" charset="0"/>
                <a:cs typeface="Times New Roman" panose="02020603050405020304" pitchFamily="18" charset="0"/>
              </a:rPr>
              <a:t>的特点主要是能够给学生提供多元化的学习方法，如动画、</a:t>
            </a:r>
            <a:r>
              <a:rPr lang="en-US" altLang="zh-CN" kern="100" dirty="0">
                <a:latin typeface="Calibri" panose="020F0502020204030204" pitchFamily="34" charset="0"/>
                <a:cs typeface="Times New Roman" panose="02020603050405020304" pitchFamily="18" charset="0"/>
              </a:rPr>
              <a:t>PPT</a:t>
            </a:r>
            <a:r>
              <a:rPr lang="zh-CN" altLang="zh-CN" kern="100" dirty="0">
                <a:latin typeface="Calibri" panose="020F0502020204030204" pitchFamily="34" charset="0"/>
                <a:cs typeface="Times New Roman" panose="02020603050405020304" pitchFamily="18" charset="0"/>
              </a:rPr>
              <a:t>、视频、</a:t>
            </a:r>
            <a:r>
              <a:rPr lang="zh-CN" altLang="zh-CN" kern="100" dirty="0" smtClean="0">
                <a:latin typeface="Calibri" panose="020F0502020204030204" pitchFamily="34" charset="0"/>
                <a:cs typeface="Times New Roman" panose="02020603050405020304" pitchFamily="18" charset="0"/>
              </a:rPr>
              <a:t>录音等等</a:t>
            </a:r>
            <a:r>
              <a:rPr lang="zh-CN" altLang="zh-CN" kern="100" dirty="0">
                <a:latin typeface="Calibri" panose="020F0502020204030204" pitchFamily="34" charset="0"/>
                <a:cs typeface="Times New Roman" panose="02020603050405020304" pitchFamily="18" charset="0"/>
              </a:rPr>
              <a:t>，让学生的学习寓教于乐。然而，</a:t>
            </a:r>
            <a:r>
              <a:rPr lang="zh-CN" altLang="zh-CN" kern="100" dirty="0">
                <a:solidFill>
                  <a:srgbClr val="3A3AE4"/>
                </a:solidFill>
                <a:latin typeface="Calibri" panose="020F0502020204030204" pitchFamily="34" charset="0"/>
                <a:cs typeface="Times New Roman" panose="02020603050405020304" pitchFamily="18" charset="0"/>
              </a:rPr>
              <a:t>这种学习系统却对现在出现的一类工程</a:t>
            </a:r>
            <a:r>
              <a:rPr lang="zh-CN" altLang="zh-CN" kern="100" dirty="0" smtClean="0">
                <a:solidFill>
                  <a:srgbClr val="3A3AE4"/>
                </a:solidFill>
                <a:latin typeface="Calibri" panose="020F0502020204030204" pitchFamily="34" charset="0"/>
                <a:cs typeface="Times New Roman" panose="02020603050405020304" pitchFamily="18" charset="0"/>
              </a:rPr>
              <a:t>性学科</a:t>
            </a:r>
            <a:r>
              <a:rPr lang="zh-CN" altLang="zh-CN" kern="100" dirty="0">
                <a:solidFill>
                  <a:srgbClr val="3A3AE4"/>
                </a:solidFill>
                <a:latin typeface="Calibri" panose="020F0502020204030204" pitchFamily="34" charset="0"/>
                <a:cs typeface="Times New Roman" panose="02020603050405020304" pitchFamily="18" charset="0"/>
              </a:rPr>
              <a:t>的教学无能为力</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kern="100" dirty="0">
                <a:latin typeface="Calibri" panose="020F0502020204030204" pitchFamily="34" charset="0"/>
                <a:cs typeface="Times New Roman" panose="02020603050405020304" pitchFamily="18" charset="0"/>
              </a:rPr>
              <a:t>我们思考这样一个问题，是否能够建立这样一种学习系统，它</a:t>
            </a:r>
            <a:r>
              <a:rPr lang="zh-CN" altLang="zh-CN" kern="100" dirty="0">
                <a:solidFill>
                  <a:srgbClr val="3A3AE4"/>
                </a:solidFill>
                <a:latin typeface="Calibri" panose="020F0502020204030204" pitchFamily="34" charset="0"/>
                <a:cs typeface="Times New Roman" panose="02020603050405020304" pitchFamily="18" charset="0"/>
              </a:rPr>
              <a:t>以“</a:t>
            </a:r>
            <a:r>
              <a:rPr lang="en-US" altLang="zh-CN" kern="100" dirty="0">
                <a:solidFill>
                  <a:srgbClr val="3A3AE4"/>
                </a:solidFill>
                <a:latin typeface="Calibri" panose="020F0502020204030204" pitchFamily="34" charset="0"/>
                <a:cs typeface="Times New Roman" panose="02020603050405020304" pitchFamily="18" charset="0"/>
              </a:rPr>
              <a:t>Learning-by-doing</a:t>
            </a:r>
            <a:r>
              <a:rPr lang="zh-CN" altLang="zh-CN" kern="100" dirty="0">
                <a:solidFill>
                  <a:srgbClr val="3A3AE4"/>
                </a:solidFill>
                <a:latin typeface="Calibri" panose="020F0502020204030204" pitchFamily="34" charset="0"/>
                <a:cs typeface="Times New Roman" panose="02020603050405020304" pitchFamily="18" charset="0"/>
              </a:rPr>
              <a:t>”为主要教学思想，以 互联网</a:t>
            </a:r>
            <a:r>
              <a:rPr lang="en-US" altLang="zh-CN" kern="100" dirty="0">
                <a:solidFill>
                  <a:srgbClr val="3A3AE4"/>
                </a:solidFill>
                <a:latin typeface="Calibri" panose="020F0502020204030204" pitchFamily="34" charset="0"/>
                <a:cs typeface="Times New Roman" panose="02020603050405020304" pitchFamily="18" charset="0"/>
              </a:rPr>
              <a:t>+</a:t>
            </a:r>
            <a:r>
              <a:rPr lang="zh-CN" altLang="zh-CN" kern="100" dirty="0">
                <a:solidFill>
                  <a:srgbClr val="3A3AE4"/>
                </a:solidFill>
                <a:latin typeface="Calibri" panose="020F0502020204030204" pitchFamily="34" charset="0"/>
                <a:cs typeface="Times New Roman" panose="02020603050405020304" pitchFamily="18" charset="0"/>
              </a:rPr>
              <a:t>作为载体，融合案例</a:t>
            </a:r>
            <a:r>
              <a:rPr lang="zh-CN" altLang="zh-CN" kern="100" dirty="0" smtClean="0">
                <a:solidFill>
                  <a:srgbClr val="3A3AE4"/>
                </a:solidFill>
                <a:latin typeface="Calibri" panose="020F0502020204030204" pitchFamily="34" charset="0"/>
                <a:cs typeface="Times New Roman" panose="02020603050405020304" pitchFamily="18" charset="0"/>
              </a:rPr>
              <a:t>教学法</a:t>
            </a:r>
            <a:r>
              <a:rPr lang="zh-CN" altLang="zh-CN" kern="100" dirty="0">
                <a:solidFill>
                  <a:srgbClr val="3A3AE4"/>
                </a:solidFill>
                <a:latin typeface="Calibri" panose="020F0502020204030204" pitchFamily="34" charset="0"/>
                <a:cs typeface="Times New Roman" panose="02020603050405020304" pitchFamily="18" charset="0"/>
              </a:rPr>
              <a:t>、项目教学法以及问题导向型学习法各种优点的学习系统</a:t>
            </a:r>
            <a:r>
              <a:rPr lang="zh-CN" altLang="zh-CN" kern="100" dirty="0">
                <a:latin typeface="Calibri" panose="020F0502020204030204" pitchFamily="34" charset="0"/>
                <a:cs typeface="Times New Roman" panose="02020603050405020304" pitchFamily="18" charset="0"/>
              </a:rPr>
              <a:t>。在这个过程中，</a:t>
            </a:r>
            <a:r>
              <a:rPr lang="zh-CN" altLang="zh-CN" kern="100" dirty="0" smtClean="0">
                <a:latin typeface="Calibri" panose="020F0502020204030204" pitchFamily="34" charset="0"/>
                <a:cs typeface="Times New Roman" panose="02020603050405020304" pitchFamily="18" charset="0"/>
              </a:rPr>
              <a:t>如何</a:t>
            </a:r>
            <a:r>
              <a:rPr lang="zh-CN" altLang="zh-CN" kern="100" dirty="0">
                <a:latin typeface="Calibri" panose="020F0502020204030204" pitchFamily="34" charset="0"/>
                <a:cs typeface="Times New Roman" panose="02020603050405020304" pitchFamily="18" charset="0"/>
              </a:rPr>
              <a:t>表示案例是一个最大的难点。通过对工程类案例的观察和总结，我们发现，</a:t>
            </a:r>
            <a:r>
              <a:rPr lang="zh-CN" altLang="zh-CN" kern="100" dirty="0" smtClean="0">
                <a:latin typeface="Calibri" panose="020F0502020204030204" pitchFamily="34" charset="0"/>
                <a:cs typeface="Times New Roman" panose="02020603050405020304" pitchFamily="18" charset="0"/>
              </a:rPr>
              <a:t>工程</a:t>
            </a:r>
            <a:r>
              <a:rPr lang="zh-CN" altLang="zh-CN" kern="100" dirty="0">
                <a:latin typeface="Calibri" panose="020F0502020204030204" pitchFamily="34" charset="0"/>
                <a:cs typeface="Times New Roman" panose="02020603050405020304" pitchFamily="18" charset="0"/>
              </a:rPr>
              <a:t>类案例尽管有多种描述和表示的方法，但是有一个</a:t>
            </a:r>
            <a:r>
              <a:rPr lang="zh-CN" altLang="zh-CN" kern="100" dirty="0">
                <a:solidFill>
                  <a:srgbClr val="3A3AE4"/>
                </a:solidFill>
                <a:latin typeface="Calibri" panose="020F0502020204030204" pitchFamily="34" charset="0"/>
                <a:cs typeface="Times New Roman" panose="02020603050405020304" pitchFamily="18" charset="0"/>
              </a:rPr>
              <a:t>最大的共同点，那便是</a:t>
            </a:r>
            <a:r>
              <a:rPr lang="zh-CN" altLang="zh-CN" kern="100" dirty="0" smtClean="0">
                <a:solidFill>
                  <a:srgbClr val="3A3AE4"/>
                </a:solidFill>
                <a:latin typeface="Calibri" panose="020F0502020204030204" pitchFamily="34" charset="0"/>
                <a:cs typeface="Times New Roman" panose="02020603050405020304" pitchFamily="18" charset="0"/>
              </a:rPr>
              <a:t>项目的</a:t>
            </a:r>
            <a:r>
              <a:rPr lang="zh-CN" altLang="zh-CN" kern="100" dirty="0">
                <a:solidFill>
                  <a:srgbClr val="3A3AE4"/>
                </a:solidFill>
                <a:latin typeface="Calibri" panose="020F0502020204030204" pitchFamily="34" charset="0"/>
                <a:cs typeface="Times New Roman" panose="02020603050405020304" pitchFamily="18" charset="0"/>
              </a:rPr>
              <a:t>结构性特征</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b="1" kern="100" dirty="0">
                <a:solidFill>
                  <a:srgbClr val="000000"/>
                </a:solidFill>
                <a:latin typeface="Calibri" panose="020F0502020204030204" pitchFamily="34" charset="0"/>
                <a:cs typeface="Times New Roman" panose="02020603050405020304" pitchFamily="18" charset="0"/>
              </a:rPr>
              <a:t>从这个基本点出发，我们提出</a:t>
            </a:r>
            <a:r>
              <a:rPr lang="zh-CN" altLang="zh-CN" b="1" kern="100" dirty="0">
                <a:solidFill>
                  <a:srgbClr val="3A3AE4"/>
                </a:solidFill>
                <a:latin typeface="Calibri" panose="020F0502020204030204" pitchFamily="34" charset="0"/>
                <a:cs typeface="Times New Roman" panose="02020603050405020304" pitchFamily="18" charset="0"/>
              </a:rPr>
              <a:t>基于项目的案例教学系统</a:t>
            </a:r>
            <a:r>
              <a:rPr lang="zh-CN" altLang="zh-CN" b="1" kern="100" dirty="0">
                <a:solidFill>
                  <a:srgbClr val="000000"/>
                </a:solidFill>
                <a:latin typeface="Calibri" panose="020F0502020204030204" pitchFamily="34" charset="0"/>
                <a:cs typeface="Times New Roman" panose="02020603050405020304" pitchFamily="18" charset="0"/>
              </a:rPr>
              <a:t>。通过对工程类</a:t>
            </a:r>
            <a:r>
              <a:rPr lang="zh-CN" altLang="zh-CN" b="1" kern="100" dirty="0" smtClean="0">
                <a:solidFill>
                  <a:srgbClr val="000000"/>
                </a:solidFill>
                <a:latin typeface="Calibri" panose="020F0502020204030204" pitchFamily="34" charset="0"/>
                <a:cs typeface="Times New Roman" panose="02020603050405020304" pitchFamily="18" charset="0"/>
              </a:rPr>
              <a:t>项目化</a:t>
            </a:r>
            <a:r>
              <a:rPr lang="zh-CN" altLang="zh-CN" b="1" kern="100" dirty="0">
                <a:solidFill>
                  <a:srgbClr val="000000"/>
                </a:solidFill>
                <a:latin typeface="Calibri" panose="020F0502020204030204" pitchFamily="34" charset="0"/>
                <a:cs typeface="Times New Roman" panose="02020603050405020304" pitchFamily="18" charset="0"/>
              </a:rPr>
              <a:t>案例的还原，从而最终达到学生再次实践项目的效果。</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94" y="1635342"/>
            <a:ext cx="7896157" cy="48419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1271598" y="1916874"/>
            <a:ext cx="9144762" cy="2862322"/>
          </a:xfrm>
          <a:prstGeom prst="rect">
            <a:avLst/>
          </a:prstGeom>
        </p:spPr>
        <p:txBody>
          <a:bodyPr wrap="square">
            <a:spAutoFit/>
          </a:bodyPr>
          <a:lstStyle/>
          <a:p>
            <a:r>
              <a:rPr lang="en-US" altLang="zh-CN" dirty="0"/>
              <a:t>1. </a:t>
            </a:r>
            <a:r>
              <a:rPr lang="zh-CN" altLang="en-US" dirty="0"/>
              <a:t>提供丰富的有着详细背景描述的案例</a:t>
            </a:r>
          </a:p>
          <a:p>
            <a:r>
              <a:rPr lang="en-US" altLang="zh-CN" dirty="0"/>
              <a:t>2</a:t>
            </a:r>
            <a:r>
              <a:rPr lang="zh-CN" altLang="en-US" dirty="0"/>
              <a:t>．每一份案例应具有标准文档</a:t>
            </a:r>
          </a:p>
          <a:p>
            <a:r>
              <a:rPr lang="en-US" altLang="zh-CN" dirty="0"/>
              <a:t>3. </a:t>
            </a:r>
            <a:r>
              <a:rPr lang="zh-CN" altLang="en-US" dirty="0"/>
              <a:t>每个项目都有固定的角色，以角色扮演的方式开展</a:t>
            </a:r>
          </a:p>
          <a:p>
            <a:r>
              <a:rPr lang="en-US" altLang="zh-CN" dirty="0"/>
              <a:t>4. </a:t>
            </a:r>
            <a:r>
              <a:rPr lang="zh-CN" altLang="en-US" dirty="0"/>
              <a:t>每个角色都有明确的工作内容以及工作时间</a:t>
            </a:r>
          </a:p>
          <a:p>
            <a:r>
              <a:rPr lang="en-US" altLang="zh-CN" dirty="0"/>
              <a:t>5. </a:t>
            </a:r>
            <a:r>
              <a:rPr lang="zh-CN" altLang="en-US" dirty="0"/>
              <a:t>学生之间，师生之间，能以标准文档进行评分</a:t>
            </a:r>
          </a:p>
          <a:p>
            <a:r>
              <a:rPr lang="en-US" altLang="zh-CN" dirty="0"/>
              <a:t>6. </a:t>
            </a:r>
            <a:r>
              <a:rPr lang="zh-CN" altLang="en-US" dirty="0"/>
              <a:t>网站提供资料分享功能</a:t>
            </a:r>
          </a:p>
          <a:p>
            <a:r>
              <a:rPr lang="en-US" altLang="zh-CN" dirty="0"/>
              <a:t>7. </a:t>
            </a:r>
            <a:r>
              <a:rPr lang="zh-CN" altLang="en-US" dirty="0"/>
              <a:t>将以网站的形式实现该系统，所完成的网站符合同类网站的规范和标准</a:t>
            </a:r>
          </a:p>
          <a:p>
            <a:r>
              <a:rPr lang="en-US" altLang="zh-CN" dirty="0"/>
              <a:t>8. </a:t>
            </a:r>
            <a:r>
              <a:rPr lang="zh-CN" altLang="en-US" dirty="0"/>
              <a:t>学生能快速便捷的组建项目小组</a:t>
            </a:r>
          </a:p>
          <a:p>
            <a:r>
              <a:rPr lang="en-US" altLang="zh-CN" dirty="0"/>
              <a:t>9. </a:t>
            </a:r>
            <a:r>
              <a:rPr lang="zh-CN" altLang="en-US" dirty="0"/>
              <a:t>学生能通过该系统进行有效的及时的管理和沟通</a:t>
            </a:r>
          </a:p>
          <a:p>
            <a:r>
              <a:rPr lang="en-US" altLang="zh-CN" dirty="0"/>
              <a:t>10. </a:t>
            </a:r>
            <a:r>
              <a:rPr lang="zh-CN" altLang="en-US" dirty="0"/>
              <a:t>指导教师能快速加入到项目小组中进行指导，学生也能及时的接收到</a:t>
            </a:r>
            <a:r>
              <a:rPr lang="zh-CN" altLang="en-US" dirty="0" smtClean="0"/>
              <a:t>指导</a:t>
            </a:r>
            <a:r>
              <a:rPr lang="zh-CN" altLang="en-US" dirty="0"/>
              <a:t>教师的建议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成功</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03634" y="2564928"/>
            <a:ext cx="8280690" cy="2031325"/>
          </a:xfrm>
          <a:prstGeom prst="rect">
            <a:avLst/>
          </a:prstGeom>
        </p:spPr>
        <p:txBody>
          <a:bodyPr wrap="square">
            <a:spAutoFit/>
          </a:bodyPr>
          <a:lstStyle/>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网站有详细背景（背景介绍大于</a:t>
            </a:r>
            <a:r>
              <a:rPr lang="en-US" altLang="zh-CN" kern="100" dirty="0">
                <a:latin typeface="Calibri" panose="020F0502020204030204" pitchFamily="34" charset="0"/>
                <a:cs typeface="Times New Roman" panose="02020603050405020304" pitchFamily="18" charset="0"/>
              </a:rPr>
              <a:t>2000</a:t>
            </a:r>
            <a:r>
              <a:rPr lang="zh-CN" altLang="zh-CN" kern="100" dirty="0">
                <a:latin typeface="Calibri" panose="020F0502020204030204" pitchFamily="34" charset="0"/>
                <a:cs typeface="Times New Roman" panose="02020603050405020304" pitchFamily="18" charset="0"/>
              </a:rPr>
              <a:t>字）且具有明确的标准文档的案例有</a:t>
            </a:r>
            <a:r>
              <a:rPr lang="en-US" altLang="zh-CN" kern="100" dirty="0">
                <a:latin typeface="Calibri" panose="020F0502020204030204" pitchFamily="34" charset="0"/>
                <a:cs typeface="Times New Roman" panose="02020603050405020304" pitchFamily="18" charset="0"/>
              </a:rPr>
              <a:t>50</a:t>
            </a:r>
            <a:r>
              <a:rPr lang="zh-CN" altLang="zh-CN" kern="100" dirty="0">
                <a:latin typeface="Calibri" panose="020F0502020204030204" pitchFamily="34" charset="0"/>
                <a:cs typeface="Times New Roman" panose="02020603050405020304" pitchFamily="18" charset="0"/>
              </a:rPr>
              <a:t>个以上</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学生创建，加入案例，教师加入案例的时间不超过</a:t>
            </a:r>
            <a:r>
              <a:rPr lang="en-US" altLang="zh-CN" kern="100" dirty="0">
                <a:latin typeface="Calibri" panose="020F0502020204030204" pitchFamily="34" charset="0"/>
                <a:cs typeface="Times New Roman" panose="02020603050405020304" pitchFamily="18" charset="0"/>
              </a:rPr>
              <a:t>3s</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每一份案例都具有明确的角色以及每个角色都有相应的分工以及工作时</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内找到本网站上提供的资料</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每一个案例都应该提供评分建议，学生，教师能在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内进入评分界面评分</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en-US" altLang="zh-CN" sz="1400"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至少有一个学校愿意采用本系统</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1596</Words>
  <Application>Microsoft Office PowerPoint</Application>
  <PresentationFormat>宽屏</PresentationFormat>
  <Paragraphs>287</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Times New Roman</vt:lpstr>
      <vt:lpstr>Impact</vt:lpstr>
      <vt:lpstr>宋体</vt:lpstr>
      <vt:lpstr>Gulim</vt:lpstr>
      <vt:lpstr>Gungsuh</vt:lpstr>
      <vt:lpstr>黑体</vt:lpstr>
      <vt:lpstr>微软雅黑</vt:lpstr>
      <vt:lpstr>Calibri</vt:lpstr>
      <vt:lpstr>Arial</vt:lpstr>
      <vt:lpstr>幼圆</vt:lpstr>
      <vt:lpstr>造字工房悦黑体验版纤细体</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CYL</cp:lastModifiedBy>
  <cp:revision>90</cp:revision>
  <dcterms:created xsi:type="dcterms:W3CDTF">2014-01-18T01:07:00Z</dcterms:created>
  <dcterms:modified xsi:type="dcterms:W3CDTF">2019-01-14T18:26:15Z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